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334"/>
    <p:restoredTop sz="94694"/>
  </p:normalViewPr>
  <p:slideViewPr>
    <p:cSldViewPr snapToGrid="0">
      <p:cViewPr varScale="1">
        <p:scale>
          <a:sx n="56" d="100"/>
          <a:sy n="56" d="100"/>
        </p:scale>
        <p:origin x="216" y="9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B2B</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Costs</c:v>
                </c:pt>
                <c:pt idx="1">
                  <c:v>Revenue</c:v>
                </c:pt>
                <c:pt idx="2">
                  <c:v>Profit</c:v>
                </c:pt>
              </c:strCache>
            </c:strRef>
          </c:cat>
          <c:val>
            <c:numRef>
              <c:f>Sheet1!$B$2:$B$4</c:f>
              <c:numCache>
                <c:formatCode>General</c:formatCode>
                <c:ptCount val="3"/>
                <c:pt idx="0">
                  <c:v>23938</c:v>
                </c:pt>
                <c:pt idx="1">
                  <c:v>378734</c:v>
                </c:pt>
                <c:pt idx="2">
                  <c:v>354796</c:v>
                </c:pt>
              </c:numCache>
            </c:numRef>
          </c:val>
          <c:extLst>
            <c:ext xmlns:c16="http://schemas.microsoft.com/office/drawing/2014/chart" uri="{C3380CC4-5D6E-409C-BE32-E72D297353CC}">
              <c16:uniqueId val="{00000000-8DEE-3E45-AE2E-5253432A153A}"/>
            </c:ext>
          </c:extLst>
        </c:ser>
        <c:ser>
          <c:idx val="1"/>
          <c:order val="1"/>
          <c:tx>
            <c:strRef>
              <c:f>Sheet1!$C$1</c:f>
              <c:strCache>
                <c:ptCount val="1"/>
                <c:pt idx="0">
                  <c:v>B2C</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Costs</c:v>
                </c:pt>
                <c:pt idx="1">
                  <c:v>Revenue</c:v>
                </c:pt>
                <c:pt idx="2">
                  <c:v>Profit</c:v>
                </c:pt>
              </c:strCache>
            </c:strRef>
          </c:cat>
          <c:val>
            <c:numRef>
              <c:f>Sheet1!$C$2:$C$4</c:f>
              <c:numCache>
                <c:formatCode>General</c:formatCode>
                <c:ptCount val="3"/>
                <c:pt idx="0">
                  <c:v>4442</c:v>
                </c:pt>
                <c:pt idx="1">
                  <c:v>389193</c:v>
                </c:pt>
                <c:pt idx="2">
                  <c:v>384751</c:v>
                </c:pt>
              </c:numCache>
            </c:numRef>
          </c:val>
          <c:extLst>
            <c:ext xmlns:c16="http://schemas.microsoft.com/office/drawing/2014/chart" uri="{C3380CC4-5D6E-409C-BE32-E72D297353CC}">
              <c16:uniqueId val="{00000001-8DEE-3E45-AE2E-5253432A153A}"/>
            </c:ext>
          </c:extLst>
        </c:ser>
        <c:dLbls>
          <c:dLblPos val="inEnd"/>
          <c:showLegendKey val="0"/>
          <c:showVal val="1"/>
          <c:showCatName val="0"/>
          <c:showSerName val="0"/>
          <c:showPercent val="0"/>
          <c:showBubbleSize val="0"/>
        </c:dLbls>
        <c:gapWidth val="65"/>
        <c:axId val="1123550464"/>
        <c:axId val="1124735536"/>
      </c:barChart>
      <c:catAx>
        <c:axId val="11235504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124735536"/>
        <c:crosses val="autoZero"/>
        <c:auto val="1"/>
        <c:lblAlgn val="ctr"/>
        <c:lblOffset val="100"/>
        <c:noMultiLvlLbl val="0"/>
      </c:catAx>
      <c:valAx>
        <c:axId val="11247355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235504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1/25/24</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68732501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61876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62942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92089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65308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52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91738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24047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46581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325163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1/25/24</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46069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1/25/24</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34774318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073E-D2A4-558E-44CE-A5B89B438E88}"/>
              </a:ext>
            </a:extLst>
          </p:cNvPr>
          <p:cNvSpPr>
            <a:spLocks noGrp="1"/>
          </p:cNvSpPr>
          <p:nvPr>
            <p:ph type="title"/>
          </p:nvPr>
        </p:nvSpPr>
        <p:spPr>
          <a:xfrm>
            <a:off x="251460" y="758952"/>
            <a:ext cx="4338828" cy="5801868"/>
          </a:xfrm>
        </p:spPr>
        <p:txBody>
          <a:bodyPr>
            <a:normAutofit fontScale="90000"/>
          </a:bodyPr>
          <a:lstStyle/>
          <a:p>
            <a:r>
              <a:rPr lang="en-US" sz="4900" dirty="0"/>
              <a:t>Profitability Analysis</a:t>
            </a:r>
            <a:br>
              <a:rPr lang="en-US" dirty="0"/>
            </a:br>
            <a:r>
              <a:rPr lang="en-US" sz="2700" dirty="0">
                <a:latin typeface="+mn-lt"/>
              </a:rPr>
              <a:t>Key Points</a:t>
            </a:r>
            <a:br>
              <a:rPr lang="en-US" sz="2700" dirty="0">
                <a:latin typeface="+mn-lt"/>
              </a:rPr>
            </a:br>
            <a:br>
              <a:rPr lang="en-US" sz="2700" dirty="0">
                <a:latin typeface="+mn-lt"/>
              </a:rPr>
            </a:br>
            <a:r>
              <a:rPr lang="en-US" sz="2700" dirty="0">
                <a:latin typeface="+mn-lt"/>
              </a:rPr>
              <a:t>B2C has higher profitability than B2B</a:t>
            </a:r>
            <a:br>
              <a:rPr lang="en-US" sz="2700" dirty="0">
                <a:latin typeface="+mn-lt"/>
              </a:rPr>
            </a:br>
            <a:br>
              <a:rPr lang="en-US" sz="2700" dirty="0">
                <a:latin typeface="+mn-lt"/>
              </a:rPr>
            </a:br>
            <a:r>
              <a:rPr lang="en-US" sz="2700" dirty="0">
                <a:latin typeface="+mn-lt"/>
              </a:rPr>
              <a:t>The costs of B2B are much higher than B2B </a:t>
            </a:r>
            <a:br>
              <a:rPr lang="en-US" sz="2700" dirty="0">
                <a:latin typeface="+mn-lt"/>
              </a:rPr>
            </a:br>
            <a:br>
              <a:rPr lang="en-US" sz="2700" dirty="0">
                <a:latin typeface="+mn-lt"/>
              </a:rPr>
            </a:br>
            <a:r>
              <a:rPr lang="en-US" sz="2700" dirty="0">
                <a:latin typeface="+mn-lt"/>
              </a:rPr>
              <a:t>It is strongly recommended that you expand your product into the B2C market. </a:t>
            </a:r>
            <a:br>
              <a:rPr lang="en-US" sz="4000" dirty="0">
                <a:latin typeface="+mn-lt"/>
              </a:rPr>
            </a:br>
            <a:br>
              <a:rPr lang="en-US" sz="4000" dirty="0">
                <a:latin typeface="+mn-lt"/>
              </a:rPr>
            </a:br>
            <a:br>
              <a:rPr lang="en-US" sz="4000" dirty="0">
                <a:latin typeface="+mn-lt"/>
              </a:rPr>
            </a:br>
            <a:br>
              <a:rPr lang="en-US" sz="4000" dirty="0"/>
            </a:br>
            <a:br>
              <a:rPr lang="en-US" sz="4000" dirty="0"/>
            </a:br>
            <a:br>
              <a:rPr lang="en-US" dirty="0"/>
            </a:br>
            <a:endParaRPr lang="en-US" dirty="0"/>
          </a:p>
        </p:txBody>
      </p:sp>
      <p:graphicFrame>
        <p:nvGraphicFramePr>
          <p:cNvPr id="4" name="Content Placeholder 3">
            <a:extLst>
              <a:ext uri="{FF2B5EF4-FFF2-40B4-BE49-F238E27FC236}">
                <a16:creationId xmlns:a16="http://schemas.microsoft.com/office/drawing/2014/main" id="{04BE9E07-668A-8399-EFB5-4EFEF44509B5}"/>
              </a:ext>
            </a:extLst>
          </p:cNvPr>
          <p:cNvGraphicFramePr>
            <a:graphicFrameLocks noGrp="1"/>
          </p:cNvGraphicFramePr>
          <p:nvPr>
            <p:ph idx="1"/>
            <p:extLst>
              <p:ext uri="{D42A27DB-BD31-4B8C-83A1-F6EECF244321}">
                <p14:modId xmlns:p14="http://schemas.microsoft.com/office/powerpoint/2010/main" val="580786356"/>
              </p:ext>
            </p:extLst>
          </p:nvPr>
        </p:nvGraphicFramePr>
        <p:xfrm>
          <a:off x="5184775" y="758825"/>
          <a:ext cx="6245225" cy="4754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6188204"/>
      </p:ext>
    </p:extLst>
  </p:cSld>
  <p:clrMapOvr>
    <a:masterClrMapping/>
  </p:clrMapOvr>
</p:sld>
</file>

<file path=ppt/theme/theme1.xml><?xml version="1.0" encoding="utf-8"?>
<a:theme xmlns:a="http://schemas.openxmlformats.org/drawingml/2006/main" name="HeadlinesVTI">
  <a:themeElements>
    <a:clrScheme name="AnalogousFromLightSeedRightStep">
      <a:dk1>
        <a:srgbClr val="000000"/>
      </a:dk1>
      <a:lt1>
        <a:srgbClr val="FFFFFF"/>
      </a:lt1>
      <a:dk2>
        <a:srgbClr val="412624"/>
      </a:dk2>
      <a:lt2>
        <a:srgbClr val="E6E8E2"/>
      </a:lt2>
      <a:accent1>
        <a:srgbClr val="A996C6"/>
      </a:accent1>
      <a:accent2>
        <a:srgbClr val="AF7FBA"/>
      </a:accent2>
      <a:accent3>
        <a:srgbClr val="C593B9"/>
      </a:accent3>
      <a:accent4>
        <a:srgbClr val="BA7F94"/>
      </a:accent4>
      <a:accent5>
        <a:srgbClr val="C69996"/>
      </a:accent5>
      <a:accent6>
        <a:srgbClr val="BA9B7F"/>
      </a:accent6>
      <a:hlink>
        <a:srgbClr val="758A53"/>
      </a:hlink>
      <a:folHlink>
        <a:srgbClr val="7F7F7F"/>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otalTime>10119</TotalTime>
  <Words>46</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Next LT Pro</vt:lpstr>
      <vt:lpstr>Sitka Banner</vt:lpstr>
      <vt:lpstr>HeadlinesVTI</vt:lpstr>
      <vt:lpstr>Profitability Analysis Key Points  B2C has higher profitability than B2B  The costs of B2B are much higher than B2B   It is strongly recommended that you expand your product into the B2C market.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MondoMarket </dc:title>
  <dc:creator>Norika Heathdale</dc:creator>
  <cp:lastModifiedBy>Norika Heathdale</cp:lastModifiedBy>
  <cp:revision>6</cp:revision>
  <dcterms:created xsi:type="dcterms:W3CDTF">2024-01-21T22:20:37Z</dcterms:created>
  <dcterms:modified xsi:type="dcterms:W3CDTF">2024-01-28T22:59:54Z</dcterms:modified>
</cp:coreProperties>
</file>