
<file path=[Content_Types].xml><?xml version="1.0" encoding="utf-8"?>
<Types xmlns="http://schemas.openxmlformats.org/package/2006/content-types">
  <Default ContentType="application/x-fontdata" Extension="fntdata"/>
  <Default ContentType="image/jpeg" Extension="jpeg"/>
  <Default ContentType="video/mp4" Extension="mp4"/>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no"?><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25"/>
    <p:sldId id="257" r:id="rId26"/>
    <p:sldId id="258" r:id="rId27"/>
    <p:sldId id="259" r:id="rId28"/>
  </p:sldIdLst>
  <p:sldSz cx="15621000" cy="8801100"/>
  <p:notesSz cx="6858000" cy="9144000"/>
  <p:embeddedFontLst>
    <p:embeddedFont>
      <p:font typeface="Libre Baskerville" charset="1" panose="02000000000000000000"/>
      <p:regular r:id="rId6"/>
    </p:embeddedFont>
    <p:embeddedFont>
      <p:font typeface="Libre Baskerville Bold" charset="1" panose="02000000000000000000"/>
      <p:regular r:id="rId7"/>
    </p:embeddedFont>
    <p:embeddedFont>
      <p:font typeface="Libre Baskerville Italics" charset="1" panose="02000000000000000000"/>
      <p:regular r:id="rId8"/>
    </p:embeddedFont>
    <p:embeddedFont>
      <p:font typeface="Arimo" charset="1" panose="020B0604020202020204"/>
      <p:regular r:id="rId9"/>
    </p:embeddedFont>
    <p:embeddedFont>
      <p:font typeface="Arimo Bold" charset="1" panose="020B0704020202020204"/>
      <p:regular r:id="rId10"/>
    </p:embeddedFont>
    <p:embeddedFont>
      <p:font typeface="Arimo Italics" charset="1" panose="020B0604020202090204"/>
      <p:regular r:id="rId11"/>
    </p:embeddedFont>
    <p:embeddedFont>
      <p:font typeface="Arimo Bold Italics" charset="1" panose="020B0704020202090204"/>
      <p:regular r:id="rId12"/>
    </p:embeddedFont>
    <p:embeddedFont>
      <p:font typeface="DM Sans" charset="1" panose="00000000000000000000"/>
      <p:regular r:id="rId13"/>
    </p:embeddedFont>
    <p:embeddedFont>
      <p:font typeface="DM Sans Bold" charset="1" panose="00000000000000000000"/>
      <p:regular r:id="rId14"/>
    </p:embeddedFont>
    <p:embeddedFont>
      <p:font typeface="DM Sans Italics" charset="1" panose="00000000000000000000"/>
      <p:regular r:id="rId15"/>
    </p:embeddedFont>
    <p:embeddedFont>
      <p:font typeface="DM Sans Bold Italics" charset="1" panose="00000000000000000000"/>
      <p:regular r:id="rId16"/>
    </p:embeddedFont>
    <p:embeddedFont>
      <p:font typeface="Mont" charset="1" panose="00000500000000000000"/>
      <p:regular r:id="rId17"/>
    </p:embeddedFont>
    <p:embeddedFont>
      <p:font typeface="Mont Bold" charset="1" panose="00000800000000000000"/>
      <p:regular r:id="rId18"/>
    </p:embeddedFont>
    <p:embeddedFont>
      <p:font typeface="Mont Italics" charset="1" panose="00000500000000000000"/>
      <p:regular r:id="rId19"/>
    </p:embeddedFont>
    <p:embeddedFont>
      <p:font typeface="Mont Bold Italics" charset="1" panose="00000800000000000000"/>
      <p:regular r:id="rId20"/>
    </p:embeddedFont>
    <p:embeddedFont>
      <p:font typeface="Mont Thin" charset="1" panose="00000200000000000000"/>
      <p:regular r:id="rId21"/>
    </p:embeddedFont>
    <p:embeddedFont>
      <p:font typeface="Mont Thin Italics" charset="1" panose="00000200000000000000"/>
      <p:regular r:id="rId22"/>
    </p:embeddedFont>
    <p:embeddedFont>
      <p:font typeface="Mont Heavy" charset="1" panose="00000A00000000000000"/>
      <p:regular r:id="rId23"/>
    </p:embeddedFont>
    <p:embeddedFont>
      <p:font typeface="Mont Heavy Italics" charset="1" panose="00000A00000000000000"/>
      <p:regular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no"?><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fonts/font22.fntdata" Type="http://schemas.openxmlformats.org/officeDocument/2006/relationships/font"/><Relationship Id="rId23" Target="fonts/font23.fntdata" Type="http://schemas.openxmlformats.org/officeDocument/2006/relationships/font"/><Relationship Id="rId24" Target="fonts/font24.fntdata" Type="http://schemas.openxmlformats.org/officeDocument/2006/relationships/font"/><Relationship Id="rId25" Target="slides/slide1.xml" Type="http://schemas.openxmlformats.org/officeDocument/2006/relationships/slide"/><Relationship Id="rId26" Target="slides/slide2.xml" Type="http://schemas.openxmlformats.org/officeDocument/2006/relationships/slide"/><Relationship Id="rId27" Target="slides/slide3.xml" Type="http://schemas.openxmlformats.org/officeDocument/2006/relationships/slide"/><Relationship Id="rId28" Target="slides/slide4.xml" Type="http://schemas.openxmlformats.org/officeDocument/2006/relationships/slide"/><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no"?><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s>
</file>

<file path=ppt/slides/_rels/slide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5.png" Type="http://schemas.openxmlformats.org/officeDocument/2006/relationships/image"/><Relationship Id="rId4" Target="../media/image6.svg" Type="http://schemas.openxmlformats.org/officeDocument/2006/relationships/image"/></Relationships>
</file>

<file path=ppt/slides/_rels/slide3.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7.jpeg" Type="http://schemas.openxmlformats.org/officeDocument/2006/relationships/image"/><Relationship Id="rId3" Target="../media/VAFPiv1nwbk.mp4" Type="http://schemas.openxmlformats.org/officeDocument/2006/relationships/video"/><Relationship Id="rId4" Target="../media/VAFPiv1nwbk.mp4" Type="http://schemas.microsoft.com/office/2007/relationships/media"/><Relationship Id="rId5" Target="../media/image8.png" Type="http://schemas.openxmlformats.org/officeDocument/2006/relationships/image"/><Relationship Id="rId6" Target="../media/image9.svg" Type="http://schemas.openxmlformats.org/officeDocument/2006/relationships/image"/></Relationships>
</file>

<file path=ppt/slides/_rels/slide4.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DD9C3A"/>
        </a:solidFill>
      </p:bgPr>
    </p:bg>
    <p:spTree>
      <p:nvGrpSpPr>
        <p:cNvPr id="1" name=""/>
        <p:cNvGrpSpPr/>
        <p:nvPr/>
      </p:nvGrpSpPr>
      <p:grpSpPr>
        <a:xfrm>
          <a:off x="0" y="0"/>
          <a:ext cx="0" cy="0"/>
          <a:chOff x="0" y="0"/>
          <a:chExt cx="0" cy="0"/>
        </a:xfrm>
      </p:grpSpPr>
      <p:sp>
        <p:nvSpPr>
          <p:cNvPr name="TextBox 2" id="2"/>
          <p:cNvSpPr txBox="true"/>
          <p:nvPr/>
        </p:nvSpPr>
        <p:spPr>
          <a:xfrm rot="0">
            <a:off x="1124072" y="2212279"/>
            <a:ext cx="7221763" cy="4860316"/>
          </a:xfrm>
          <a:prstGeom prst="rect">
            <a:avLst/>
          </a:prstGeom>
        </p:spPr>
        <p:txBody>
          <a:bodyPr anchor="t" rtlCol="false" tIns="0" lIns="0" bIns="0" rIns="0">
            <a:spAutoFit/>
          </a:bodyPr>
          <a:lstStyle/>
          <a:p>
            <a:pPr marL="0" indent="0" lvl="0">
              <a:lnSpc>
                <a:spcPts val="7601"/>
              </a:lnSpc>
            </a:pPr>
            <a:r>
              <a:rPr lang="en-US" sz="7601" spc="-152">
                <a:solidFill>
                  <a:srgbClr val="000000"/>
                </a:solidFill>
                <a:latin typeface="DM Sans"/>
              </a:rPr>
              <a:t>FASHIONABLE CLOTHING AND ACCESSORIES FOR THE YOUNG AND STYLISH.</a:t>
            </a:r>
          </a:p>
        </p:txBody>
      </p:sp>
      <p:grpSp>
        <p:nvGrpSpPr>
          <p:cNvPr name="Group 3" id="3"/>
          <p:cNvGrpSpPr>
            <a:grpSpLocks noChangeAspect="true"/>
          </p:cNvGrpSpPr>
          <p:nvPr/>
        </p:nvGrpSpPr>
        <p:grpSpPr>
          <a:xfrm rot="0">
            <a:off x="8432459" y="-179117"/>
            <a:ext cx="8980217" cy="8980217"/>
            <a:chOff x="0" y="0"/>
            <a:chExt cx="6350000" cy="6350000"/>
          </a:xfrm>
        </p:grpSpPr>
        <p:sp>
          <p:nvSpPr>
            <p:cNvPr name="Freeform 4" id="4"/>
            <p:cNvSpPr/>
            <p:nvPr/>
          </p:nvSpPr>
          <p:spPr>
            <a:xfrm flipH="false" flipV="false" rot="215999">
              <a:off x="-14548" y="-193095"/>
              <a:ext cx="6557643" cy="6736190"/>
            </a:xfrm>
            <a:custGeom>
              <a:avLst/>
              <a:gdLst/>
              <a:ahLst/>
              <a:cxnLst/>
              <a:rect r="r" b="b" t="t" l="l"/>
              <a:pathLst>
                <a:path h="6736190" w="6557643">
                  <a:moveTo>
                    <a:pt x="220173" y="6736190"/>
                  </a:moveTo>
                  <a:lnTo>
                    <a:pt x="6557643" y="6337470"/>
                  </a:lnTo>
                  <a:lnTo>
                    <a:pt x="6158923" y="0"/>
                  </a:lnTo>
                  <a:cubicBezTo>
                    <a:pt x="2659372" y="220173"/>
                    <a:pt x="0" y="3236639"/>
                    <a:pt x="220173" y="6736190"/>
                  </a:cubicBezTo>
                  <a:close/>
                </a:path>
              </a:pathLst>
            </a:custGeom>
            <a:blipFill>
              <a:blip r:embed="rId2"/>
              <a:stretch>
                <a:fillRect l="-55287" t="-3504" r="-17705" b="-5351"/>
              </a:stretch>
            </a:blipFill>
          </p:spPr>
        </p:sp>
      </p:grpSp>
      <p:sp>
        <p:nvSpPr>
          <p:cNvPr name="Freeform 5" id="5"/>
          <p:cNvSpPr/>
          <p:nvPr/>
        </p:nvSpPr>
        <p:spPr>
          <a:xfrm flipH="false" flipV="false" rot="0">
            <a:off x="7575252" y="5018760"/>
            <a:ext cx="2043499" cy="1984051"/>
          </a:xfrm>
          <a:custGeom>
            <a:avLst/>
            <a:gdLst/>
            <a:ahLst/>
            <a:cxnLst/>
            <a:rect r="r" b="b" t="t" l="l"/>
            <a:pathLst>
              <a:path h="1984051" w="2043499">
                <a:moveTo>
                  <a:pt x="0" y="0"/>
                </a:moveTo>
                <a:lnTo>
                  <a:pt x="2043499" y="0"/>
                </a:lnTo>
                <a:lnTo>
                  <a:pt x="2043499" y="1984052"/>
                </a:lnTo>
                <a:lnTo>
                  <a:pt x="0" y="1984052"/>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6" id="6"/>
          <p:cNvGrpSpPr/>
          <p:nvPr/>
        </p:nvGrpSpPr>
        <p:grpSpPr>
          <a:xfrm rot="0">
            <a:off x="0" y="0"/>
            <a:ext cx="590550" cy="8801100"/>
            <a:chOff x="0" y="0"/>
            <a:chExt cx="375273" cy="5592772"/>
          </a:xfrm>
        </p:grpSpPr>
        <p:sp>
          <p:nvSpPr>
            <p:cNvPr name="Freeform 7" id="7"/>
            <p:cNvSpPr/>
            <p:nvPr/>
          </p:nvSpPr>
          <p:spPr>
            <a:xfrm flipH="false" flipV="false" rot="0">
              <a:off x="0" y="0"/>
              <a:ext cx="375273" cy="5592771"/>
            </a:xfrm>
            <a:custGeom>
              <a:avLst/>
              <a:gdLst/>
              <a:ahLst/>
              <a:cxnLst/>
              <a:rect r="r" b="b" t="t" l="l"/>
              <a:pathLst>
                <a:path h="5592771" w="375273">
                  <a:moveTo>
                    <a:pt x="0" y="0"/>
                  </a:moveTo>
                  <a:lnTo>
                    <a:pt x="375273" y="0"/>
                  </a:lnTo>
                  <a:lnTo>
                    <a:pt x="375273" y="5592771"/>
                  </a:lnTo>
                  <a:lnTo>
                    <a:pt x="0" y="5592771"/>
                  </a:lnTo>
                  <a:close/>
                </a:path>
              </a:pathLst>
            </a:custGeom>
            <a:solidFill>
              <a:srgbClr val="F0D5D1"/>
            </a:solidFill>
          </p:spPr>
        </p:sp>
      </p:grpSp>
      <p:sp>
        <p:nvSpPr>
          <p:cNvPr name="TextBox 8" id="8"/>
          <p:cNvSpPr txBox="true"/>
          <p:nvPr/>
        </p:nvSpPr>
        <p:spPr>
          <a:xfrm rot="0">
            <a:off x="1124072" y="812458"/>
            <a:ext cx="7221763" cy="378158"/>
          </a:xfrm>
          <a:prstGeom prst="rect">
            <a:avLst/>
          </a:prstGeom>
        </p:spPr>
        <p:txBody>
          <a:bodyPr anchor="t" rtlCol="false" tIns="0" lIns="0" bIns="0" rIns="0">
            <a:spAutoFit/>
          </a:bodyPr>
          <a:lstStyle/>
          <a:p>
            <a:pPr marL="0" indent="0" lvl="0">
              <a:lnSpc>
                <a:spcPts val="2888"/>
              </a:lnSpc>
              <a:spcBef>
                <a:spcPct val="0"/>
              </a:spcBef>
            </a:pPr>
            <a:r>
              <a:rPr lang="en-US" sz="2888">
                <a:solidFill>
                  <a:srgbClr val="000000"/>
                </a:solidFill>
                <a:latin typeface="Libre Baskerville"/>
              </a:rPr>
              <a:t>SHOP THE LATEST TRENDS!</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DD9C3A"/>
        </a:solidFill>
      </p:bgPr>
    </p:bg>
    <p:spTree>
      <p:nvGrpSpPr>
        <p:cNvPr id="1" name=""/>
        <p:cNvGrpSpPr/>
        <p:nvPr/>
      </p:nvGrpSpPr>
      <p:grpSpPr>
        <a:xfrm>
          <a:off x="0" y="0"/>
          <a:ext cx="0" cy="0"/>
          <a:chOff x="0" y="0"/>
          <a:chExt cx="0" cy="0"/>
        </a:xfrm>
      </p:grpSpPr>
      <p:sp>
        <p:nvSpPr>
          <p:cNvPr name="Freeform 2" id="2"/>
          <p:cNvSpPr/>
          <p:nvPr/>
        </p:nvSpPr>
        <p:spPr>
          <a:xfrm flipH="false" flipV="false" rot="0">
            <a:off x="8465941" y="313027"/>
            <a:ext cx="6895271" cy="5274882"/>
          </a:xfrm>
          <a:custGeom>
            <a:avLst/>
            <a:gdLst/>
            <a:ahLst/>
            <a:cxnLst/>
            <a:rect r="r" b="b" t="t" l="l"/>
            <a:pathLst>
              <a:path h="5274882" w="6895271">
                <a:moveTo>
                  <a:pt x="0" y="0"/>
                </a:moveTo>
                <a:lnTo>
                  <a:pt x="6895271" y="0"/>
                </a:lnTo>
                <a:lnTo>
                  <a:pt x="6895271" y="5274882"/>
                </a:lnTo>
                <a:lnTo>
                  <a:pt x="0" y="5274882"/>
                </a:lnTo>
                <a:lnTo>
                  <a:pt x="0" y="0"/>
                </a:lnTo>
                <a:close/>
              </a:path>
            </a:pathLst>
          </a:custGeom>
          <a:blipFill>
            <a:blip r:embed="rId2"/>
            <a:stretch>
              <a:fillRect l="0" t="0" r="0" b="0"/>
            </a:stretch>
          </a:blipFill>
        </p:spPr>
      </p:sp>
      <p:sp>
        <p:nvSpPr>
          <p:cNvPr name="Freeform 3" id="3"/>
          <p:cNvSpPr/>
          <p:nvPr/>
        </p:nvSpPr>
        <p:spPr>
          <a:xfrm flipH="false" flipV="false" rot="0">
            <a:off x="589766" y="4191861"/>
            <a:ext cx="5744481" cy="4143207"/>
          </a:xfrm>
          <a:custGeom>
            <a:avLst/>
            <a:gdLst/>
            <a:ahLst/>
            <a:cxnLst/>
            <a:rect r="r" b="b" t="t" l="l"/>
            <a:pathLst>
              <a:path h="4143207" w="5744481">
                <a:moveTo>
                  <a:pt x="0" y="0"/>
                </a:moveTo>
                <a:lnTo>
                  <a:pt x="5744481" y="0"/>
                </a:lnTo>
                <a:lnTo>
                  <a:pt x="5744481" y="4143208"/>
                </a:lnTo>
                <a:lnTo>
                  <a:pt x="0" y="4143208"/>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4" id="4"/>
          <p:cNvSpPr txBox="true"/>
          <p:nvPr/>
        </p:nvSpPr>
        <p:spPr>
          <a:xfrm rot="0">
            <a:off x="784938" y="-257175"/>
            <a:ext cx="6857652" cy="4149331"/>
          </a:xfrm>
          <a:prstGeom prst="rect">
            <a:avLst/>
          </a:prstGeom>
        </p:spPr>
        <p:txBody>
          <a:bodyPr anchor="t" rtlCol="false" tIns="0" lIns="0" bIns="0" rIns="0">
            <a:spAutoFit/>
          </a:bodyPr>
          <a:lstStyle/>
          <a:p>
            <a:pPr algn="ctr">
              <a:lnSpc>
                <a:spcPts val="6320"/>
              </a:lnSpc>
              <a:spcBef>
                <a:spcPct val="0"/>
              </a:spcBef>
            </a:pPr>
            <a:r>
              <a:rPr lang="en-US" sz="4514">
                <a:solidFill>
                  <a:srgbClr val="21191A"/>
                </a:solidFill>
                <a:latin typeface="Mont Bold"/>
              </a:rPr>
              <a:t>INTRODUCING MONDO-MARKET - YOUR ONE-STOP SHOP FOR EVERYTHING YOU NEED </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DD9C3A"/>
        </a:solidFill>
      </p:bgPr>
    </p:bg>
    <p:spTree>
      <p:nvGrpSpPr>
        <p:cNvPr id="1" name=""/>
        <p:cNvGrpSpPr/>
        <p:nvPr/>
      </p:nvGrpSpPr>
      <p:grpSpPr>
        <a:xfrm>
          <a:off x="0" y="0"/>
          <a:ext cx="0" cy="0"/>
          <a:chOff x="0" y="0"/>
          <a:chExt cx="0" cy="0"/>
        </a:xfrm>
      </p:grpSpPr>
      <p:pic>
        <p:nvPicPr>
          <p:cNvPr name="Picture 2" id="2">
            <a:hlinkClick action="ppaction://media"/>
          </p:cNvPr>
          <p:cNvPicPr>
            <a:picLocks noChangeAspect="true"/>
          </p:cNvPicPr>
          <p:nvPr>
            <a:videoFile r:link="rId3"/>
            <p:extLst>
              <p:ext uri="{DAA4B4D4-6D71-4841-9C94-3DE7FCFB9230}">
                <p14:media xmlns:p14="http://schemas.microsoft.com/office/powerpoint/2010/main" r:embed="rId4"/>
              </p:ext>
            </p:extLst>
          </p:nvPr>
        </p:nvPicPr>
        <p:blipFill>
          <a:blip r:embed="rId2"/>
          <a:srcRect l="0" t="0" r="0" b="0"/>
          <a:stretch>
            <a:fillRect/>
          </a:stretch>
        </p:blipFill>
        <p:spPr>
          <a:xfrm flipH="false" flipV="false" rot="0">
            <a:off x="455307" y="199611"/>
            <a:ext cx="4427710" cy="8354171"/>
          </a:xfrm>
          <a:prstGeom prst="rect">
            <a:avLst/>
          </a:prstGeom>
        </p:spPr>
      </p:pic>
      <p:sp>
        <p:nvSpPr>
          <p:cNvPr name="Freeform 3" id="3"/>
          <p:cNvSpPr/>
          <p:nvPr/>
        </p:nvSpPr>
        <p:spPr>
          <a:xfrm flipH="false" flipV="false" rot="0">
            <a:off x="5838767" y="2616476"/>
            <a:ext cx="3943466" cy="3520440"/>
          </a:xfrm>
          <a:custGeom>
            <a:avLst/>
            <a:gdLst/>
            <a:ahLst/>
            <a:cxnLst/>
            <a:rect r="r" b="b" t="t" l="l"/>
            <a:pathLst>
              <a:path h="3520440" w="3943466">
                <a:moveTo>
                  <a:pt x="0" y="0"/>
                </a:moveTo>
                <a:lnTo>
                  <a:pt x="3943466" y="0"/>
                </a:lnTo>
                <a:lnTo>
                  <a:pt x="3943466" y="3520440"/>
                </a:lnTo>
                <a:lnTo>
                  <a:pt x="0" y="352044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Tree>
  </p:cSld>
  <p:clrMapOvr>
    <a:masterClrMapping/>
  </p:clrMapOvr>
  <p:timing>
    <p:tnLst>
      <p:par>
        <p:cTn dur="indefinite" restart="never" nodeType="tmRoot">
          <p:childTnLst>
            <p:video>
              <p:cMediaNode vol="100000">
                <p:cTn fill="hold" display="false">
                  <p:stCondLst>
                    <p:cond delay="indefinite"/>
                  </p:stCondLst>
                </p:cTn>
                <p:tgtEl>
                  <p:spTgt spid="2"/>
                </p:tgtEl>
              </p:cMediaNode>
            </p:video>
          </p:childTnLst>
        </p:cTn>
      </p:par>
    </p:tnLst>
  </p:timing>
</p:sld>
</file>

<file path=ppt/slides/slide4.xml><?xml version="1.0" encoding="utf-8"?>
<p:sld xmlns:p="http://schemas.openxmlformats.org/presentationml/2006/main" xmlns:a="http://schemas.openxmlformats.org/drawingml/2006/main">
  <p:cSld>
    <p:bg>
      <p:bgPr>
        <a:solidFill>
          <a:srgbClr val="DD9C3A"/>
        </a:solidFill>
      </p:bgPr>
    </p:bg>
    <p:spTree>
      <p:nvGrpSpPr>
        <p:cNvPr id="1" name=""/>
        <p:cNvGrpSpPr/>
        <p:nvPr/>
      </p:nvGrpSpPr>
      <p:grpSpPr>
        <a:xfrm>
          <a:off x="0" y="0"/>
          <a:ext cx="0" cy="0"/>
          <a:chOff x="0" y="0"/>
          <a:chExt cx="0" cy="0"/>
        </a:xfrm>
      </p:grpSpPr>
      <p:sp>
        <p:nvSpPr>
          <p:cNvPr name="TextBox 2" id="2"/>
          <p:cNvSpPr txBox="true"/>
          <p:nvPr/>
        </p:nvSpPr>
        <p:spPr>
          <a:xfrm rot="0">
            <a:off x="0" y="38100"/>
            <a:ext cx="14922385" cy="8763000"/>
          </a:xfrm>
          <a:prstGeom prst="rect">
            <a:avLst/>
          </a:prstGeom>
        </p:spPr>
        <p:txBody>
          <a:bodyPr anchor="t" rtlCol="false" tIns="0" lIns="0" bIns="0" rIns="0">
            <a:spAutoFit/>
          </a:bodyPr>
          <a:lstStyle/>
          <a:p>
            <a:pPr algn="ctr">
              <a:lnSpc>
                <a:spcPts val="2241"/>
              </a:lnSpc>
            </a:pPr>
            <a:r>
              <a:rPr lang="en-US" sz="2241" spc="-44">
                <a:solidFill>
                  <a:srgbClr val="000000"/>
                </a:solidFill>
                <a:latin typeface="DM Sans"/>
              </a:rPr>
              <a:t>SUBJECT: SOCIAL MEDIA MARKETING CAMPAIGN FOR MONDOMARKET</a:t>
            </a:r>
          </a:p>
          <a:p>
            <a:pPr algn="ctr">
              <a:lnSpc>
                <a:spcPts val="2241"/>
              </a:lnSpc>
            </a:pPr>
            <a:r>
              <a:rPr lang="en-US" sz="2241" spc="-44">
                <a:solidFill>
                  <a:srgbClr val="000000"/>
                </a:solidFill>
                <a:latin typeface="DM Sans"/>
              </a:rPr>
              <a:t>Dear [Manager's Name],</a:t>
            </a:r>
          </a:p>
          <a:p>
            <a:pPr algn="ctr">
              <a:lnSpc>
                <a:spcPts val="2241"/>
              </a:lnSpc>
              <a:spcBef>
                <a:spcPct val="0"/>
              </a:spcBef>
            </a:pPr>
            <a:r>
              <a:rPr lang="en-US" sz="2241" spc="-44">
                <a:solidFill>
                  <a:srgbClr val="000000"/>
                </a:solidFill>
                <a:latin typeface="DM Sans"/>
              </a:rPr>
              <a:t>I am excited to present </a:t>
            </a:r>
            <a:r>
              <a:rPr lang="en-US" sz="2241" spc="-44">
                <a:solidFill>
                  <a:srgbClr val="000000"/>
                </a:solidFill>
                <a:latin typeface="DM Sans"/>
              </a:rPr>
              <a:t>OUR SOCIAL MEDIA MARKETING CONTENT STRATEGY FOR MONDOMARKET AIMED AT CAPTURING THE ATTENTION AND ENGAGEMENT OF OUR TARGET AUDIENCE: 18-35-YEAR-OLDS LIVING IN THE UK. OUR APPROACH FOCUSES ON CREATING VISUALLY APPEALING, INTERACTIVE, AND COMPELLING CONTENT TAILORED TO THE PREFERENCES AND BEHAVIORS OF YOUNG SOCIAL MEDIA USERS.</a:t>
            </a:r>
          </a:p>
          <a:p>
            <a:pPr algn="ctr">
              <a:lnSpc>
                <a:spcPts val="2241"/>
              </a:lnSpc>
              <a:spcBef>
                <a:spcPct val="0"/>
              </a:spcBef>
            </a:pPr>
            <a:r>
              <a:rPr lang="en-US" sz="2241" spc="-44">
                <a:solidFill>
                  <a:srgbClr val="000000"/>
                </a:solidFill>
                <a:latin typeface="DM Sans"/>
              </a:rPr>
              <a:t>HERE'S WHY WE HAVE DESIGNED OUR CONTENT IN THIS WAY:</a:t>
            </a:r>
          </a:p>
          <a:p>
            <a:pPr algn="ctr" marL="484043" indent="-242021" lvl="1">
              <a:lnSpc>
                <a:spcPts val="2241"/>
              </a:lnSpc>
              <a:spcBef>
                <a:spcPct val="0"/>
              </a:spcBef>
              <a:buFont typeface="Arial"/>
              <a:buChar char="•"/>
            </a:pPr>
            <a:r>
              <a:rPr lang="en-US" sz="2241" spc="-44">
                <a:solidFill>
                  <a:srgbClr val="000000"/>
                </a:solidFill>
                <a:latin typeface="DM Sans"/>
              </a:rPr>
              <a:t>ENGAGING VIDEO ADVERTISEMENTS: WE UNDERSTAND THAT VIDEO CONTENT PERFORMS EXCEPTIONALLY WELL ON SOCIAL MEDIA PLATFORMS LIKE FACEBOOK AND INSTAGRAM. BY CRAFTING SHORT, ATTENTION-GRABBING VIDEO ADS, WE AIM TO SHOWCASE THE UNIQUE FEATURES AND BENEFITS OF MONDOMARKET IN A VISUALLY COMPELLING MANNER.</a:t>
            </a:r>
          </a:p>
          <a:p>
            <a:pPr algn="ctr" marL="484043" indent="-242021" lvl="1">
              <a:lnSpc>
                <a:spcPts val="2241"/>
              </a:lnSpc>
              <a:spcBef>
                <a:spcPct val="0"/>
              </a:spcBef>
              <a:buFont typeface="Arial"/>
              <a:buChar char="•"/>
            </a:pPr>
            <a:r>
              <a:rPr lang="en-US" sz="2241" spc="-44">
                <a:solidFill>
                  <a:srgbClr val="000000"/>
                </a:solidFill>
                <a:latin typeface="DM Sans"/>
              </a:rPr>
              <a:t>INTERACTIVE POLLS AND QUIZZES: WE RECOGNIZE THE IMPORTANCE OF FOSTERING ACTIVE ENGAGEMENT AND INTERACTION WITH OUR AUDIENCE. BY INCORPORATING INTERACTIVE POLLS AND QUIZZES, WE ENCOURAGE USERS TO PARTICIPATE ACTIVELY WHILE GAINING VALUABLE INSIGHTS INTO THEIR PREFERENCES AND BEHAVIORS.</a:t>
            </a:r>
          </a:p>
          <a:p>
            <a:pPr algn="ctr" marL="484043" indent="-242021" lvl="1">
              <a:lnSpc>
                <a:spcPts val="2241"/>
              </a:lnSpc>
              <a:spcBef>
                <a:spcPct val="0"/>
              </a:spcBef>
              <a:buFont typeface="Arial"/>
              <a:buChar char="•"/>
            </a:pPr>
            <a:r>
              <a:rPr lang="en-US" sz="2241" spc="-44">
                <a:solidFill>
                  <a:srgbClr val="000000"/>
                </a:solidFill>
                <a:latin typeface="DM Sans"/>
              </a:rPr>
              <a:t>USER-GENERATED CONTENT CONTESTS: LEVERAGING USER-GENERATED CONTENT NOT ONLY FOSTERS A SENSE OF COMMUNITY BUT ALSO GENERATES AUTHENTIC CONTENT THAT RESONATES WITH OUR AUDIENCE. THROUGH USER-GENERATED CONTENT CONTESTS, WE EMPOWER USERS TO SHARE THEIR MONDOMARKET EXPERIENCES AND BECOME BRAND ADVOCATES.</a:t>
            </a:r>
          </a:p>
          <a:p>
            <a:pPr algn="ctr" marL="484043" indent="-242021" lvl="1">
              <a:lnSpc>
                <a:spcPts val="2241"/>
              </a:lnSpc>
              <a:spcBef>
                <a:spcPct val="0"/>
              </a:spcBef>
              <a:buFont typeface="Arial"/>
              <a:buChar char="•"/>
            </a:pPr>
            <a:r>
              <a:rPr lang="en-US" sz="2241" spc="-44">
                <a:solidFill>
                  <a:srgbClr val="000000"/>
                </a:solidFill>
                <a:latin typeface="DM Sans"/>
              </a:rPr>
              <a:t>LIMITED-TIME OFFERS AND PROMOTIONS: CREATING A SENSE OF URGENCY IS KEY TO DRIVING IMMEDIATE ACTION AND CONVERSION. BY OFFERING EXCLUSIVE LIMITED-TIME DEALS AND PROMOTIONS, WE INCENTIVIZE USERS TO SIGN UP FOR MONDOMARKET AND TAKE ADVANTAGE OF THESE COMPELLING OFFERS.</a:t>
            </a:r>
          </a:p>
          <a:p>
            <a:pPr algn="ctr">
              <a:lnSpc>
                <a:spcPts val="2241"/>
              </a:lnSpc>
              <a:spcBef>
                <a:spcPct val="0"/>
              </a:spcBef>
            </a:pPr>
            <a:r>
              <a:rPr lang="en-US" sz="2241" spc="-44">
                <a:solidFill>
                  <a:srgbClr val="000000"/>
                </a:solidFill>
                <a:latin typeface="DM Sans"/>
              </a:rPr>
              <a:t>OVERALL, OUR GOAL IS TO CREATE A DYNAMIC AND ENGAGING SOCIAL MEDIA PRESENCE FOR MONDOMARKET THAT RESONATES WITH OUR TARGET AUDIENCE AND DRIVES MEANINGFUL RESULTS IN TERMS OF USER ENGAGEMENT AND REGISTRATION.</a:t>
            </a:r>
          </a:p>
          <a:p>
            <a:pPr algn="ctr">
              <a:lnSpc>
                <a:spcPts val="2241"/>
              </a:lnSpc>
              <a:spcBef>
                <a:spcPct val="0"/>
              </a:spcBef>
            </a:pPr>
            <a:r>
              <a:rPr lang="en-US" sz="2241" spc="-44">
                <a:solidFill>
                  <a:srgbClr val="000000"/>
                </a:solidFill>
                <a:latin typeface="DM Sans"/>
              </a:rPr>
              <a:t>THANK YOU FOR YOUR SUPPORT, AND I LOOK FORWARD TO THE SUCCESS OF OUR SOCIAL MEDIA MARKETING CAMPAIGN.</a:t>
            </a:r>
          </a:p>
          <a:p>
            <a:pPr algn="ctr">
              <a:lnSpc>
                <a:spcPts val="2241"/>
              </a:lnSpc>
              <a:spcBef>
                <a:spcPct val="0"/>
              </a:spcBef>
            </a:pPr>
            <a:r>
              <a:rPr lang="en-US" sz="2241" spc="-44">
                <a:solidFill>
                  <a:srgbClr val="000000"/>
                </a:solidFill>
                <a:latin typeface="DM Sans"/>
              </a:rPr>
              <a:t>BEST REGARDS, NORIKA HEATHDALE</a:t>
            </a:r>
          </a:p>
          <a:p>
            <a:pPr algn="ctr">
              <a:lnSpc>
                <a:spcPts val="2241"/>
              </a:lnSpc>
              <a:spcBef>
                <a:spcPct val="0"/>
              </a:spcBef>
            </a:pPr>
            <a:r>
              <a:rPr lang="en-US" sz="2241" spc="-44">
                <a:solidFill>
                  <a:srgbClr val="000000"/>
                </a:solidFill>
                <a:latin typeface="DM Sans"/>
              </a:rPr>
              <a:t>ATTACHED, PLEASE FIND THE SOCIAL MEDIA CONTENT ASSETS FOR YOUR REVIEW.</a:t>
            </a:r>
          </a:p>
          <a:p>
            <a:pPr algn="ctr">
              <a:lnSpc>
                <a:spcPts val="2241"/>
              </a:lnSpc>
              <a:spcBef>
                <a:spcPct val="0"/>
              </a:spcBef>
            </a:pPr>
            <a:r>
              <a:rPr lang="en-US" sz="2241" spc="-44">
                <a:solidFill>
                  <a:srgbClr val="000000"/>
                </a:solidFill>
                <a:latin typeface="DM Sans"/>
              </a:rPr>
              <a:t>BEST REGARDS, NORIKA HEATHDALE</a:t>
            </a:r>
          </a:p>
          <a:p>
            <a:pPr algn="ctr">
              <a:lnSpc>
                <a:spcPts val="2241"/>
              </a:lnSpc>
              <a:spcBef>
                <a:spcPct val="0"/>
              </a:spcBef>
            </a:p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DAF7NwY0MAQ</dc:identifier>
  <dcterms:modified xsi:type="dcterms:W3CDTF">2011-08-01T06:04:30Z</dcterms:modified>
  <cp:revision>1</cp:revision>
  <dc:title>darling</dc:title>
</cp:coreProperties>
</file>